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4"/>
  </p:notesMasterIdLst>
  <p:handoutMasterIdLst>
    <p:handoutMasterId r:id="rId15"/>
  </p:handoutMasterIdLst>
  <p:sldIdLst>
    <p:sldId id="330" r:id="rId3"/>
    <p:sldId id="331" r:id="rId4"/>
    <p:sldId id="332" r:id="rId5"/>
    <p:sldId id="333" r:id="rId6"/>
    <p:sldId id="256" r:id="rId7"/>
    <p:sldId id="324" r:id="rId8"/>
    <p:sldId id="325" r:id="rId9"/>
    <p:sldId id="326" r:id="rId10"/>
    <p:sldId id="327" r:id="rId11"/>
    <p:sldId id="328" r:id="rId12"/>
    <p:sldId id="329" r:id="rId1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Real Estate Professions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70F7E134-4241-46CC-9E07-8BCD374BEDF8}">
      <dgm:prSet custT="1"/>
      <dgm:spPr/>
      <dgm:t>
        <a:bodyPr/>
        <a:lstStyle/>
        <a:p>
          <a:pPr rtl="0"/>
          <a:r>
            <a:rPr lang="en-US" sz="2400" b="0" dirty="0"/>
            <a:t>Real Estate Brokerage</a:t>
          </a:r>
        </a:p>
      </dgm:t>
    </dgm:pt>
    <dgm:pt modelId="{F9B15AE6-41BF-4984-ABA1-7075AA40B918}" type="par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FCEA33B8-74C0-498E-AE28-490095D958CC}" type="sibTrans" cxnId="{0D293239-A363-4812-93E6-E947FFB82200}">
      <dgm:prSet/>
      <dgm:spPr/>
      <dgm:t>
        <a:bodyPr/>
        <a:lstStyle/>
        <a:p>
          <a:endParaRPr lang="en-US" sz="1050" b="0"/>
        </a:p>
      </dgm:t>
    </dgm:pt>
    <dgm:pt modelId="{4288A259-7C33-44D0-9105-824F97ECEBE9}">
      <dgm:prSet custT="1"/>
      <dgm:spPr/>
      <dgm:t>
        <a:bodyPr/>
        <a:lstStyle/>
        <a:p>
          <a:pPr rtl="0"/>
          <a:r>
            <a:rPr lang="en-US" sz="2400" b="0" dirty="0"/>
            <a:t>Professional Organizations</a:t>
          </a:r>
        </a:p>
      </dgm:t>
    </dgm:pt>
    <dgm:pt modelId="{24FBC7C8-0BED-4B83-BBA6-9249B0477FC8}" type="parTrans" cxnId="{3FD48634-FCDE-405E-8D82-7B93AAA33393}">
      <dgm:prSet/>
      <dgm:spPr/>
      <dgm:t>
        <a:bodyPr/>
        <a:lstStyle/>
        <a:p>
          <a:endParaRPr lang="en-US" sz="1050" b="0"/>
        </a:p>
      </dgm:t>
    </dgm:pt>
    <dgm:pt modelId="{E2AF08BB-4A28-4C57-8AF4-1A021ED7BB1C}" type="sibTrans" cxnId="{3FD48634-FCDE-405E-8D82-7B93AAA33393}">
      <dgm:prSet/>
      <dgm:spPr/>
      <dgm:t>
        <a:bodyPr/>
        <a:lstStyle/>
        <a:p>
          <a:endParaRPr lang="en-US" sz="1050" b="0"/>
        </a:p>
      </dgm:t>
    </dgm:pt>
    <dgm:pt modelId="{5C555BBF-17EA-4C8A-A5F5-D95EB99BE8BB}">
      <dgm:prSet custT="1"/>
      <dgm:spPr/>
      <dgm:t>
        <a:bodyPr/>
        <a:lstStyle/>
        <a:p>
          <a:pPr rtl="0"/>
          <a:r>
            <a:rPr lang="en-US" sz="2400" b="0"/>
            <a:t>Regulation &amp; Licensing</a:t>
          </a:r>
        </a:p>
      </dgm:t>
    </dgm:pt>
    <dgm:pt modelId="{726B54B4-9B9D-495D-AF3E-66D189FF49CF}" type="parTrans" cxnId="{A88B26AC-9626-47B1-B348-9725546182E0}">
      <dgm:prSet/>
      <dgm:spPr/>
      <dgm:t>
        <a:bodyPr/>
        <a:lstStyle/>
        <a:p>
          <a:endParaRPr lang="en-US" sz="1050" b="0"/>
        </a:p>
      </dgm:t>
    </dgm:pt>
    <dgm:pt modelId="{86779086-C845-4926-8B09-1462756B32DA}" type="sibTrans" cxnId="{A88B26AC-9626-47B1-B348-9725546182E0}">
      <dgm:prSet/>
      <dgm:spPr/>
      <dgm:t>
        <a:bodyPr/>
        <a:lstStyle/>
        <a:p>
          <a:endParaRPr lang="en-US" sz="1050" b="0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X="467" custLinFactNeighborY="-19710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729E865C-C959-4C6D-ACFD-59365EF66CF4}" type="pres">
      <dgm:prSet presAssocID="{70F7E134-4241-46CC-9E07-8BCD374BEDF8}" presName="parentText" presStyleLbl="node1" presStyleIdx="1" presStyleCnt="4" custLinFactY="-6496" custLinFactNeighborX="0" custLinFactNeighborY="-100000">
        <dgm:presLayoutVars>
          <dgm:chMax val="0"/>
          <dgm:bulletEnabled val="1"/>
        </dgm:presLayoutVars>
      </dgm:prSet>
      <dgm:spPr/>
    </dgm:pt>
    <dgm:pt modelId="{1FC0611F-1498-44EF-87D2-10B5AEF5078C}" type="pres">
      <dgm:prSet presAssocID="{FCEA33B8-74C0-498E-AE28-490095D958CC}" presName="spacer" presStyleCnt="0"/>
      <dgm:spPr/>
    </dgm:pt>
    <dgm:pt modelId="{F99286B5-CEF4-4F53-9B7A-BEF2212F4A8F}" type="pres">
      <dgm:prSet presAssocID="{4288A259-7C33-44D0-9105-824F97ECEBE9}" presName="parentText" presStyleLbl="node1" presStyleIdx="2" presStyleCnt="4" custLinFactY="-22878" custLinFactNeighborX="0" custLinFactNeighborY="-100000">
        <dgm:presLayoutVars>
          <dgm:chMax val="0"/>
          <dgm:bulletEnabled val="1"/>
        </dgm:presLayoutVars>
      </dgm:prSet>
      <dgm:spPr/>
    </dgm:pt>
    <dgm:pt modelId="{D0C87866-BFED-49D4-A632-4FD4B45A4A87}" type="pres">
      <dgm:prSet presAssocID="{E2AF08BB-4A28-4C57-8AF4-1A021ED7BB1C}" presName="spacer" presStyleCnt="0"/>
      <dgm:spPr/>
    </dgm:pt>
    <dgm:pt modelId="{71C23D36-840A-40D5-8F68-C79D3D4E20D8}" type="pres">
      <dgm:prSet presAssocID="{5C555BBF-17EA-4C8A-A5F5-D95EB99BE8BB}" presName="parentText" presStyleLbl="node1" presStyleIdx="3" presStyleCnt="4" custLinFactY="-33592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AFD71E00-311A-47B6-A4FB-29842B626913}" type="presOf" srcId="{70F7E134-4241-46CC-9E07-8BCD374BEDF8}" destId="{729E865C-C959-4C6D-ACFD-59365EF66CF4}" srcOrd="0" destOrd="0" presId="urn:microsoft.com/office/officeart/2005/8/layout/vList2"/>
    <dgm:cxn modelId="{3FD48634-FCDE-405E-8D82-7B93AAA33393}" srcId="{420FE836-15B6-40BC-9F25-40BD8E0A5E39}" destId="{4288A259-7C33-44D0-9105-824F97ECEBE9}" srcOrd="2" destOrd="0" parTransId="{24FBC7C8-0BED-4B83-BBA6-9249B0477FC8}" sibTransId="{E2AF08BB-4A28-4C57-8AF4-1A021ED7BB1C}"/>
    <dgm:cxn modelId="{0D293239-A363-4812-93E6-E947FFB82200}" srcId="{420FE836-15B6-40BC-9F25-40BD8E0A5E39}" destId="{70F7E134-4241-46CC-9E07-8BCD374BEDF8}" srcOrd="1" destOrd="0" parTransId="{F9B15AE6-41BF-4984-ABA1-7075AA40B918}" sibTransId="{FCEA33B8-74C0-498E-AE28-490095D958CC}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EA771799-4997-4A78-8F94-85136E98B070}" type="presOf" srcId="{5C555BBF-17EA-4C8A-A5F5-D95EB99BE8BB}" destId="{71C23D36-840A-40D5-8F68-C79D3D4E20D8}" srcOrd="0" destOrd="0" presId="urn:microsoft.com/office/officeart/2005/8/layout/vList2"/>
    <dgm:cxn modelId="{A88B26AC-9626-47B1-B348-9725546182E0}" srcId="{420FE836-15B6-40BC-9F25-40BD8E0A5E39}" destId="{5C555BBF-17EA-4C8A-A5F5-D95EB99BE8BB}" srcOrd="3" destOrd="0" parTransId="{726B54B4-9B9D-495D-AF3E-66D189FF49CF}" sibTransId="{86779086-C845-4926-8B09-1462756B32DA}"/>
    <dgm:cxn modelId="{325E4ABE-B37E-4426-AC1C-7DFD3353D397}" type="presOf" srcId="{4288A259-7C33-44D0-9105-824F97ECEBE9}" destId="{F99286B5-CEF4-4F53-9B7A-BEF2212F4A8F}" srcOrd="0" destOrd="0" presId="urn:microsoft.com/office/officeart/2005/8/layout/vList2"/>
    <dgm:cxn modelId="{251C6BDB-9F3A-430F-8E8F-BFD2C2AC525A}" type="presOf" srcId="{6819D456-DB70-4462-A4D0-E01F8287C35C}" destId="{F8657375-F6AF-454D-8B1A-A71022EE2F15}" srcOrd="0" destOrd="0" presId="urn:microsoft.com/office/officeart/2005/8/layout/vList2"/>
    <dgm:cxn modelId="{C8DC3BE8-7B7A-4E6A-9290-D96242E1DA00}" type="presOf" srcId="{420FE836-15B6-40BC-9F25-40BD8E0A5E39}" destId="{61E18645-9A1E-41BA-8952-7654E9D4A096}" srcOrd="0" destOrd="0" presId="urn:microsoft.com/office/officeart/2005/8/layout/vList2"/>
    <dgm:cxn modelId="{9CCB2BA4-8DFB-4449-8585-AF2B8033160B}" type="presParOf" srcId="{61E18645-9A1E-41BA-8952-7654E9D4A096}" destId="{F8657375-F6AF-454D-8B1A-A71022EE2F15}" srcOrd="0" destOrd="0" presId="urn:microsoft.com/office/officeart/2005/8/layout/vList2"/>
    <dgm:cxn modelId="{AD73C39A-5AD1-4EE2-BB7B-FBEBA9A0589B}" type="presParOf" srcId="{61E18645-9A1E-41BA-8952-7654E9D4A096}" destId="{2A581299-9EDE-4CC3-99DE-E79BADEB3DD9}" srcOrd="1" destOrd="0" presId="urn:microsoft.com/office/officeart/2005/8/layout/vList2"/>
    <dgm:cxn modelId="{C62E8AC6-3709-4D7B-8F7F-73CD49A647A5}" type="presParOf" srcId="{61E18645-9A1E-41BA-8952-7654E9D4A096}" destId="{729E865C-C959-4C6D-ACFD-59365EF66CF4}" srcOrd="2" destOrd="0" presId="urn:microsoft.com/office/officeart/2005/8/layout/vList2"/>
    <dgm:cxn modelId="{C8969541-F6BC-4FEE-BCCC-723CA7317F90}" type="presParOf" srcId="{61E18645-9A1E-41BA-8952-7654E9D4A096}" destId="{1FC0611F-1498-44EF-87D2-10B5AEF5078C}" srcOrd="3" destOrd="0" presId="urn:microsoft.com/office/officeart/2005/8/layout/vList2"/>
    <dgm:cxn modelId="{1784A889-92A4-4BF5-B03F-649DE5849A77}" type="presParOf" srcId="{61E18645-9A1E-41BA-8952-7654E9D4A096}" destId="{F99286B5-CEF4-4F53-9B7A-BEF2212F4A8F}" srcOrd="4" destOrd="0" presId="urn:microsoft.com/office/officeart/2005/8/layout/vList2"/>
    <dgm:cxn modelId="{FDB84ADD-DA8B-464D-ADBA-E2A025BCE4F4}" type="presParOf" srcId="{61E18645-9A1E-41BA-8952-7654E9D4A096}" destId="{D0C87866-BFED-49D4-A632-4FD4B45A4A87}" srcOrd="5" destOrd="0" presId="urn:microsoft.com/office/officeart/2005/8/layout/vList2"/>
    <dgm:cxn modelId="{AF414C73-9FD2-49E6-B729-E90F74CEB259}" type="presParOf" srcId="{61E18645-9A1E-41BA-8952-7654E9D4A096}" destId="{71C23D36-840A-40D5-8F68-C79D3D4E20D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0"/>
          <a:ext cx="4076702" cy="67560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Real Estate Professions</a:t>
          </a:r>
        </a:p>
      </dsp:txBody>
      <dsp:txXfrm>
        <a:off x="32980" y="32980"/>
        <a:ext cx="4010742" cy="609646"/>
      </dsp:txXfrm>
    </dsp:sp>
    <dsp:sp modelId="{729E865C-C959-4C6D-ACFD-59365EF66CF4}">
      <dsp:nvSpPr>
        <dsp:cNvPr id="0" name=""/>
        <dsp:cNvSpPr/>
      </dsp:nvSpPr>
      <dsp:spPr>
        <a:xfrm>
          <a:off x="0" y="633349"/>
          <a:ext cx="4076702" cy="675606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Real Estate Brokerage</a:t>
          </a:r>
        </a:p>
      </dsp:txBody>
      <dsp:txXfrm>
        <a:off x="32980" y="666329"/>
        <a:ext cx="4010742" cy="609646"/>
      </dsp:txXfrm>
    </dsp:sp>
    <dsp:sp modelId="{F99286B5-CEF4-4F53-9B7A-BEF2212F4A8F}">
      <dsp:nvSpPr>
        <dsp:cNvPr id="0" name=""/>
        <dsp:cNvSpPr/>
      </dsp:nvSpPr>
      <dsp:spPr>
        <a:xfrm>
          <a:off x="0" y="1207516"/>
          <a:ext cx="4076702" cy="675606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Professional Organizations</a:t>
          </a:r>
        </a:p>
      </dsp:txBody>
      <dsp:txXfrm>
        <a:off x="32980" y="1240496"/>
        <a:ext cx="4010742" cy="609646"/>
      </dsp:txXfrm>
    </dsp:sp>
    <dsp:sp modelId="{71C23D36-840A-40D5-8F68-C79D3D4E20D8}">
      <dsp:nvSpPr>
        <dsp:cNvPr id="0" name=""/>
        <dsp:cNvSpPr/>
      </dsp:nvSpPr>
      <dsp:spPr>
        <a:xfrm>
          <a:off x="0" y="1819977"/>
          <a:ext cx="4076702" cy="675606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/>
            <a:t>Regulation &amp; Licensing</a:t>
          </a:r>
        </a:p>
      </dsp:txBody>
      <dsp:txXfrm>
        <a:off x="32980" y="1852957"/>
        <a:ext cx="4010742" cy="609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403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140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675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824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614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560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2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41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674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910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97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64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876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853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0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5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-6790"/>
            <a:ext cx="9144000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" y="406772"/>
            <a:ext cx="8839200" cy="5867400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bg1"/>
                </a:solidFill>
              </a:rPr>
              <a:t>	 </a:t>
            </a:r>
            <a:r>
              <a:rPr lang="en-US" sz="4000" dirty="0">
                <a:solidFill>
                  <a:schemeClr val="bg1"/>
                </a:solidFill>
              </a:rPr>
              <a:t>Performance Programs Company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	</a:t>
            </a:r>
            <a:r>
              <a:rPr lang="en-US" sz="2200" dirty="0">
                <a:solidFill>
                  <a:schemeClr val="bg1"/>
                </a:solidFill>
              </a:rPr>
              <a:t>“</a:t>
            </a:r>
            <a:r>
              <a:rPr lang="en-US" sz="2700" dirty="0">
                <a:solidFill>
                  <a:schemeClr val="bg1"/>
                </a:solidFill>
              </a:rPr>
              <a:t>The New Standard for Prelicense Preparation</a:t>
            </a:r>
            <a:r>
              <a:rPr lang="en-US" sz="2200" dirty="0">
                <a:solidFill>
                  <a:schemeClr val="bg1"/>
                </a:solidFill>
              </a:rPr>
              <a:t>”</a:t>
            </a:r>
            <a:br>
              <a:rPr lang="en-US" sz="2200" dirty="0">
                <a:solidFill>
                  <a:schemeClr val="bg1"/>
                </a:solidFill>
              </a:rPr>
            </a:br>
            <a:br>
              <a:rPr lang="en-US" sz="1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  </a:t>
            </a:r>
            <a:r>
              <a:rPr lang="en-US" sz="3600" dirty="0">
                <a:solidFill>
                  <a:schemeClr val="bg1"/>
                </a:solidFill>
              </a:rPr>
              <a:t>presents its</a:t>
            </a:r>
            <a:br>
              <a:rPr lang="en-US" sz="1800" dirty="0">
                <a:solidFill>
                  <a:schemeClr val="bg1"/>
                </a:solidFill>
              </a:rPr>
            </a:b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6000" dirty="0">
                <a:solidFill>
                  <a:schemeClr val="bg1"/>
                </a:solidFill>
              </a:rPr>
              <a:t>PowerPoint Presentation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to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900" u="sng" dirty="0">
                <a:solidFill>
                  <a:schemeClr val="bg1"/>
                </a:solidFill>
              </a:rPr>
              <a:t>Principles of Real Estate Practice</a:t>
            </a:r>
            <a:br>
              <a:rPr lang="en-US" sz="1000" u="sng" dirty="0">
                <a:solidFill>
                  <a:schemeClr val="bg1"/>
                </a:solidFill>
              </a:rPr>
            </a:br>
            <a:r>
              <a:rPr lang="en-US" sz="1000" u="sng" dirty="0">
                <a:solidFill>
                  <a:srgbClr val="002060"/>
                </a:solidFill>
              </a:rPr>
              <a:t>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7</a:t>
            </a:r>
            <a:r>
              <a:rPr lang="en-US" sz="3200" baseline="30000" dirty="0">
                <a:solidFill>
                  <a:schemeClr val="bg1"/>
                </a:solidFill>
              </a:rPr>
              <a:t>th</a:t>
            </a:r>
            <a:r>
              <a:rPr lang="en-US" sz="3200" dirty="0">
                <a:solidFill>
                  <a:schemeClr val="bg1"/>
                </a:solidFill>
              </a:rPr>
              <a:t> Edition by Mettling, Cusic &amp; Mettling</a:t>
            </a:r>
            <a:br>
              <a:rPr lang="en-US" sz="3200" dirty="0"/>
            </a:b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28600" y="6418625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609600"/>
            <a:ext cx="1007918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5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Regulation &amp; Licensing</a:t>
            </a:r>
          </a:p>
          <a:p>
            <a:pPr marL="0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Regulation of business practices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All facets are regulated by federal, state, local laws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Practitioners must understand laws and adapt practices accordingly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>
                <a:solidFill>
                  <a:srgbClr val="2F2B20"/>
                </a:solidFill>
              </a:rPr>
              <a:t>Types of laws to understand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License laws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Agency and disclosure laws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Contracts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Environmental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Fair housing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2F2B20"/>
                </a:solidFill>
              </a:rPr>
              <a:t>Codes of ethics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91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Regulation &amp; Licensing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Real estate license laws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Primary body of laws and regulations governing  licensure and conduct of  brokers and agents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License laws administered and enforced under the jurisdiction of the state real estate commission or related governmental entity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3622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914400"/>
            <a:ext cx="0" cy="3048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074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" y="0"/>
            <a:ext cx="9144000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3399" y="534532"/>
            <a:ext cx="8077201" cy="762000"/>
          </a:xfrm>
        </p:spPr>
        <p:txBody>
          <a:bodyPr>
            <a:noAutofit/>
          </a:bodyPr>
          <a:lstStyle/>
          <a:p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PowerPoint Presentation </a:t>
            </a:r>
            <a:r>
              <a:rPr lang="en-US" sz="2000" b="1" dirty="0">
                <a:solidFill>
                  <a:schemeClr val="bg1"/>
                </a:solidFill>
              </a:rPr>
              <a:t>to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u="sng" dirty="0">
                <a:solidFill>
                  <a:schemeClr val="bg1"/>
                </a:solidFill>
              </a:rPr>
              <a:t>Principles of Real Estate Practice</a:t>
            </a:r>
            <a:br>
              <a:rPr lang="en-US" sz="2800" b="1" u="sng" dirty="0">
                <a:solidFill>
                  <a:schemeClr val="bg1"/>
                </a:solidFill>
              </a:rPr>
            </a:br>
            <a:br>
              <a:rPr lang="en-US" sz="2800" b="1" u="sng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Table of Contents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905000"/>
            <a:ext cx="48768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#1: The Real Estate Business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#2: Rights in Real Estate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#3: Interests and Estates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#4: Ownership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#5: Encumbrances and Liens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#6: Transferring, Recording Title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#7: Real Estate Leases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#8: Land Use Planning, Control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05000"/>
            <a:ext cx="42672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#9: Legal Descriptions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#10: R. E. Contract Law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#11: Agency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#12: Listing Agreements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#13: The Brokerage Business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#14: Sales Contracts 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#15: R.E. Market Economics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#16: Appraising Market Value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4398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58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3998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398" y="685800"/>
            <a:ext cx="9220200" cy="457200"/>
          </a:xfrm>
        </p:spPr>
        <p:txBody>
          <a:bodyPr>
            <a:noAutofit/>
          </a:bodyPr>
          <a:lstStyle/>
          <a:p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dirty="0">
                <a:solidFill>
                  <a:schemeClr val="bg1"/>
                </a:solidFill>
              </a:rPr>
              <a:t>PowerPoint Presentation </a:t>
            </a:r>
            <a:r>
              <a:rPr lang="en-US" sz="2000" b="1" dirty="0">
                <a:solidFill>
                  <a:schemeClr val="bg1"/>
                </a:solidFill>
              </a:rPr>
              <a:t>to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br>
              <a:rPr lang="en-US" sz="2800" b="1" dirty="0">
                <a:solidFill>
                  <a:schemeClr val="bg1"/>
                </a:solidFill>
              </a:rPr>
            </a:br>
            <a:r>
              <a:rPr lang="en-US" sz="2800" b="1" u="sng" dirty="0">
                <a:solidFill>
                  <a:schemeClr val="bg1"/>
                </a:solidFill>
              </a:rPr>
              <a:t>Principles of Real Estate Practice</a:t>
            </a:r>
            <a:br>
              <a:rPr lang="en-US" sz="2800" b="1" u="sng" dirty="0">
                <a:solidFill>
                  <a:schemeClr val="bg1"/>
                </a:solidFill>
              </a:rPr>
            </a:br>
            <a:br>
              <a:rPr lang="en-US" sz="2800" b="1" u="sng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Table of Contents </a:t>
            </a:r>
            <a:r>
              <a:rPr lang="en-US" sz="2400" b="1" dirty="0">
                <a:solidFill>
                  <a:schemeClr val="bg1"/>
                </a:solidFill>
              </a:rPr>
              <a:t>(cont.)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905000"/>
            <a:ext cx="4876800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#17: Real Estate Finance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#18: Real Estate Investment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#19: Real Estate Taxation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#20: Professional Practices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#21: Closings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#22: R.E. Licensing, Regulation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#23: Risk Management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#24: Property Management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#25: Real Estate Mathematics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54140"/>
          <a:ext cx="868680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150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483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2" y="-1"/>
            <a:ext cx="9143999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9" y="457199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THE REAL ESTATE BUSINESS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533647" y="2062298"/>
          <a:ext cx="4076702" cy="2733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 1  The Real Estate Business            Slide 1-1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287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Professions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Real estate activities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Create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Improve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Manage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Maintain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Demolish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Own 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Regulate</a:t>
            </a:r>
          </a:p>
          <a:p>
            <a:pPr lvl="2" indent="-342900">
              <a:buFont typeface="Wingdings" panose="05000000000000000000" pitchFamily="2" charset="2"/>
              <a:buChar char="q"/>
            </a:pPr>
            <a:r>
              <a:rPr lang="en-US" b="1" dirty="0"/>
              <a:t>Transfer 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4886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Professions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Property type specializations	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Residential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Residential income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Office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Retail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Industrial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Farm and ranch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Special purpose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Land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 fontScale="92500"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sz="1500" b="1" dirty="0">
                <a:solidFill>
                  <a:srgbClr val="FF0000"/>
                </a:solidFill>
              </a:rPr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1500" b="1" dirty="0"/>
          </a:p>
          <a:p>
            <a:r>
              <a:rPr lang="en-US" sz="1500" b="1" dirty="0"/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1500" b="1" dirty="0"/>
          </a:p>
          <a:p>
            <a:r>
              <a:rPr lang="en-US" sz="1500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1500" b="1" dirty="0"/>
          </a:p>
          <a:p>
            <a:r>
              <a:rPr lang="en-US" sz="1500" b="1" dirty="0"/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46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12775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Real Estate Brokerage</a:t>
            </a:r>
          </a:p>
          <a:p>
            <a:pPr marL="0" indent="0">
              <a:buNone/>
            </a:pP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Procure a seller or landlord for a buyer or tenant,  or a buyer or tenant for an owner or landlord</a:t>
            </a:r>
            <a:r>
              <a:rPr lang="en-US" sz="2600" b="1" dirty="0"/>
              <a:t>	</a:t>
            </a:r>
          </a:p>
          <a:p>
            <a:pPr marL="400050" lvl="1" indent="0">
              <a:buNone/>
            </a:pPr>
            <a:endParaRPr lang="en-US" sz="2600" b="1" dirty="0"/>
          </a:p>
          <a:p>
            <a:pPr marL="400050" lvl="1" indent="0">
              <a:buNone/>
            </a:pPr>
            <a:r>
              <a:rPr lang="en-US" sz="2600" b="1" dirty="0"/>
              <a:t>Forms of specialization</a:t>
            </a:r>
            <a:br>
              <a:rPr lang="en-US" sz="2600" b="1" dirty="0"/>
            </a:br>
            <a:endParaRPr lang="en-US" sz="26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By property type – residential, office, etc.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geographical area – southern suburbs, etc.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transaction type – sale, lease, sublease, exchange, option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client type – multi-market users, small tenants, etc.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business type – restaurants, relocations, etc.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form of client relationship – brokerage, management, etc.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039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Real Estate Brokerage</a:t>
            </a:r>
          </a:p>
          <a:p>
            <a:pPr marL="0" indent="0">
              <a:buNone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Skills and knowledge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Market conditions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Law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Financing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Marketing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Ethics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Selling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Communications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Computer / mobile device usage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Social media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Other skills</a:t>
            </a:r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766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273050"/>
            <a:ext cx="1828799" cy="163195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r>
              <a:rPr lang="en-US" sz="2400" dirty="0"/>
              <a:t># 1:</a:t>
            </a:r>
            <a:br>
              <a:rPr lang="en-US" sz="2400" dirty="0"/>
            </a:br>
            <a:r>
              <a:rPr lang="en-US" sz="2400" dirty="0"/>
              <a:t>The </a:t>
            </a:r>
            <a:r>
              <a:rPr lang="en-US" sz="2400" dirty="0">
                <a:ea typeface="Times New Roman"/>
                <a:cs typeface="Shruti"/>
              </a:rPr>
              <a:t>Real Estate Business</a:t>
            </a:r>
            <a:br>
              <a:rPr lang="en-US" sz="24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27783"/>
            <a:ext cx="6324600" cy="6400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600" b="1" dirty="0">
                <a:solidFill>
                  <a:srgbClr val="FF0000"/>
                </a:solidFill>
              </a:rPr>
              <a:t>Professional Organizations</a:t>
            </a:r>
          </a:p>
          <a:p>
            <a:pPr marL="0" indent="0">
              <a:buNone/>
            </a:pPr>
            <a:endParaRPr lang="en-US" sz="1700" dirty="0"/>
          </a:p>
          <a:p>
            <a:pPr marL="400050" lvl="1" indent="0">
              <a:buNone/>
            </a:pPr>
            <a:r>
              <a:rPr lang="en-US" sz="2600" b="1" dirty="0"/>
              <a:t>Purpose: </a:t>
            </a:r>
            <a:r>
              <a:rPr lang="en-US" sz="2600" dirty="0"/>
              <a:t>to promote interests of practitioners and  enhance professional standing</a:t>
            </a:r>
          </a:p>
          <a:p>
            <a:pPr marL="400050" lvl="1" indent="0">
              <a:buNone/>
            </a:pPr>
            <a:endParaRPr lang="en-US" sz="2600" dirty="0"/>
          </a:p>
          <a:p>
            <a:pPr marL="400050" lvl="1" indent="0">
              <a:buNone/>
            </a:pPr>
            <a:r>
              <a:rPr lang="en-US" sz="2600" b="1" dirty="0"/>
              <a:t>Principal organizations</a:t>
            </a:r>
            <a:r>
              <a:rPr lang="en-US" sz="2600" dirty="0"/>
              <a:t>: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National Association of Realtors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sz="2600" dirty="0"/>
              <a:t>NAR-affiliated Institutes and Councils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National Association of Home Builders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American Society of Appraisers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International Association of Assessing Officers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Association of Real Estate License Law Officials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Building Owners and Managers Association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International Council of Shopping Centers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Mortgage Bankers Association of America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000" dirty="0"/>
          </a:p>
          <a:p>
            <a:pPr marL="400050" lvl="1" indent="0">
              <a:buNone/>
            </a:pPr>
            <a:endParaRPr lang="en-US" sz="1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600200"/>
            <a:ext cx="1904999" cy="2286000"/>
          </a:xfrm>
          <a:noFill/>
        </p:spPr>
        <p:txBody>
          <a:bodyPr>
            <a:noAutofit/>
          </a:bodyPr>
          <a:lstStyle/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Real Estate Professions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Real Estate Brokerage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Professional Organizations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US" b="1" dirty="0"/>
          </a:p>
          <a:p>
            <a:r>
              <a:rPr lang="en-US" b="1" dirty="0"/>
              <a:t>Regulation &amp; Licensing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35052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1  The Real Estate Business            Slide 1-6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3637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866</Words>
  <Application>Microsoft Office PowerPoint</Application>
  <PresentationFormat>On-screen Show (4:3)</PresentationFormat>
  <Paragraphs>210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1_Office Theme</vt:lpstr>
      <vt:lpstr>  Performance Programs Company  “The New Standard for Prelicense Preparation”    presents its  PowerPoint Presentation to Principles of Real Estate Practice . 7th Edition by Mettling, Cusic &amp; Mettling </vt:lpstr>
      <vt:lpstr> PowerPoint Presentation to  Principles of Real Estate Practice  Table of Contents</vt:lpstr>
      <vt:lpstr> PowerPoint Presentation to  Principles of Real Estate Practice  Table of Contents (cont.)</vt:lpstr>
      <vt:lpstr>Unit 1: THE REAL ESTATE BUSINESS</vt:lpstr>
      <vt:lpstr># 1: The Real Estate Business   </vt:lpstr>
      <vt:lpstr># 1: The Real Estate Business   </vt:lpstr>
      <vt:lpstr># 1: The Real Estate Business   </vt:lpstr>
      <vt:lpstr># 1: The Real Estate Business   </vt:lpstr>
      <vt:lpstr># 1: The Real Estate Business   </vt:lpstr>
      <vt:lpstr># 1: The Real Estate Business   </vt:lpstr>
      <vt:lpstr># 1: The Real Estate Business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100</cp:revision>
  <cp:lastPrinted>2016-08-28T14:04:38Z</cp:lastPrinted>
  <dcterms:created xsi:type="dcterms:W3CDTF">2016-08-26T20:25:48Z</dcterms:created>
  <dcterms:modified xsi:type="dcterms:W3CDTF">2023-04-27T14:25:54Z</dcterms:modified>
</cp:coreProperties>
</file>